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57" r:id="rId4"/>
    <p:sldId id="289" r:id="rId5"/>
    <p:sldId id="2076136957" r:id="rId6"/>
    <p:sldId id="2076137298" r:id="rId7"/>
    <p:sldId id="2075" r:id="rId8"/>
    <p:sldId id="2076" r:id="rId9"/>
    <p:sldId id="2077" r:id="rId10"/>
    <p:sldId id="2082" r:id="rId11"/>
    <p:sldId id="2083" r:id="rId12"/>
    <p:sldId id="2084" r:id="rId13"/>
    <p:sldId id="2085" r:id="rId14"/>
    <p:sldId id="2076137301" r:id="rId15"/>
    <p:sldId id="2076137300" r:id="rId16"/>
    <p:sldId id="2076137293" r:id="rId17"/>
    <p:sldId id="2076137297" r:id="rId18"/>
    <p:sldId id="2076137296" r:id="rId19"/>
    <p:sldId id="2076137291" r:id="rId20"/>
    <p:sldId id="2076137292" r:id="rId21"/>
    <p:sldId id="2076137274" r:id="rId22"/>
    <p:sldId id="26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bold r:id="rId43"/>
      <p:boldItalic r:id="rId44"/>
    </p:embeddedFont>
    <p:embeddedFont>
      <p:font typeface="Segoe UI Semilight" panose="020B04020402040202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F8FF"/>
    <a:srgbClr val="FFDBD1"/>
    <a:srgbClr val="FFD1D1"/>
    <a:srgbClr val="FFD1E4"/>
    <a:srgbClr val="D2ECCC"/>
    <a:srgbClr val="BDE2B4"/>
    <a:srgbClr val="0079D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956" autoAdjust="0"/>
  </p:normalViewPr>
  <p:slideViewPr>
    <p:cSldViewPr snapToGrid="0">
      <p:cViewPr varScale="1">
        <p:scale>
          <a:sx n="95" d="100"/>
          <a:sy n="95" d="100"/>
        </p:scale>
        <p:origin x="27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2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3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3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29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FEA39E-D792-4379-8F44-E478A5E305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1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98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6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FEA39E-D792-4379-8F44-E478A5E305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14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FEA39E-D792-4379-8F44-E478A5E305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14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FEA39E-D792-4379-8F44-E478A5E305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53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7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1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739" y="1481098"/>
            <a:ext cx="11401339" cy="1645450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1961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765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568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372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3740" y="289511"/>
            <a:ext cx="11401339" cy="899665"/>
          </a:xfrm>
        </p:spPr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9559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33677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1" indent="0">
              <a:buNone/>
              <a:defRPr/>
            </a:lvl2pPr>
            <a:lvl3pPr marL="457182" indent="0">
              <a:buNone/>
              <a:defRPr/>
            </a:lvl3pPr>
            <a:lvl4pPr marL="685773" indent="0">
              <a:buNone/>
              <a:defRPr/>
            </a:lvl4pPr>
            <a:lvl5pPr marL="9143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96B03-17B7-4897-9E86-09D9CB05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16968-FF66-4734-9FC6-0B20B9A4BA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4AF84-884B-4A37-B784-325DB786A4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0BAE20-F081-4C8D-BF3B-99EDD95A7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67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4170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2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winu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inu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ka.ms/winui/communitycal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estcounty.com/news/windows-10-upgrade-complete-gu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8224"/>
            <a:ext cx="10515600" cy="2852737"/>
          </a:xfrm>
        </p:spPr>
        <p:txBody>
          <a:bodyPr/>
          <a:lstStyle/>
          <a:p>
            <a:r>
              <a:rPr lang="en-US"/>
              <a:t>Project Reunion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85355"/>
            <a:ext cx="10515600" cy="199421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Zarya Faraj</a:t>
            </a:r>
          </a:p>
          <a:p>
            <a:r>
              <a:rPr lang="en-US" sz="1700"/>
              <a:t>Senior Program Manager, Microsoft</a:t>
            </a:r>
          </a:p>
          <a:p>
            <a:endParaRPr lang="en-US" sz="1700">
              <a:latin typeface="Open Sans"/>
              <a:ea typeface="Open Sans"/>
              <a:cs typeface="Open Sans"/>
            </a:endParaRPr>
          </a:p>
          <a:p>
            <a:r>
              <a:rPr lang="en-US"/>
              <a:t>Miguel Ramos</a:t>
            </a:r>
          </a:p>
          <a:p>
            <a:r>
              <a:rPr lang="en-US" sz="1600"/>
              <a:t>Senior Program Manager, Microsoft</a:t>
            </a:r>
          </a:p>
          <a:p>
            <a:r>
              <a:rPr lang="en-US" sz="1600"/>
              <a:t>@marbtweeting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6EA93E-E85D-4B6C-813F-1E5A99CBDF58}"/>
              </a:ext>
            </a:extLst>
          </p:cNvPr>
          <p:cNvSpPr txBox="1"/>
          <p:nvPr/>
        </p:nvSpPr>
        <p:spPr>
          <a:xfrm>
            <a:off x="7941270" y="1498600"/>
            <a:ext cx="246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UWP Apps &amp;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3C2A-5DA2-4E34-B7FF-5067928B7601}"/>
              </a:ext>
            </a:extLst>
          </p:cNvPr>
          <p:cNvSpPr txBox="1"/>
          <p:nvPr/>
        </p:nvSpPr>
        <p:spPr>
          <a:xfrm>
            <a:off x="1664766" y="1498600"/>
            <a:ext cx="2793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Desktop Apps &amp; Libraries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163075-B28B-4AC0-844C-DB4E0488C0E0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92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E2BA95B-EF8F-494F-A19E-B7175BA71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0E8C07-C9CD-49E0-973B-9143B098FC0F}"/>
              </a:ext>
            </a:extLst>
          </p:cNvPr>
          <p:cNvGrpSpPr/>
          <p:nvPr/>
        </p:nvGrpSpPr>
        <p:grpSpPr>
          <a:xfrm>
            <a:off x="3963117" y="3446426"/>
            <a:ext cx="1970965" cy="469900"/>
            <a:chOff x="1886067" y="5359400"/>
            <a:chExt cx="1970965" cy="469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639CDB-68AB-414E-9F12-1B99E69B5C1F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5C1B5-24C9-427D-A728-9EA0617996D3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FEC3DA-2803-4643-892C-900711FF8AE6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B707C0-FE99-4386-A525-CD9881140ADE}"/>
              </a:ext>
            </a:extLst>
          </p:cNvPr>
          <p:cNvGrpSpPr/>
          <p:nvPr/>
        </p:nvGrpSpPr>
        <p:grpSpPr>
          <a:xfrm>
            <a:off x="6257496" y="3441243"/>
            <a:ext cx="1970965" cy="469900"/>
            <a:chOff x="1886067" y="5359400"/>
            <a:chExt cx="1970965" cy="4699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E5E3B-49E8-45E0-A263-5CB5CA18B2A7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510061-488D-4368-9EFD-40DEEA7468BE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6588A9-0E10-49EC-B834-641B6223AC23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9395DF-B8A3-4432-A163-EFE05ADCFAC6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CC67C9-DB06-42C8-A784-29749598273E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13A4D-E89D-45EB-8E23-EAA672979F77}"/>
              </a:ext>
            </a:extLst>
          </p:cNvPr>
          <p:cNvSpPr txBox="1"/>
          <p:nvPr/>
        </p:nvSpPr>
        <p:spPr>
          <a:xfrm>
            <a:off x="2221358" y="5062063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59DBD8-7D54-475E-8C15-02A885D692F8}"/>
              </a:ext>
            </a:extLst>
          </p:cNvPr>
          <p:cNvSpPr txBox="1"/>
          <p:nvPr/>
        </p:nvSpPr>
        <p:spPr>
          <a:xfrm>
            <a:off x="8731463" y="5062063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70EDAB-FDBE-41C5-93A6-3B082FE2611D}"/>
              </a:ext>
            </a:extLst>
          </p:cNvPr>
          <p:cNvCxnSpPr>
            <a:cxnSpLocks/>
          </p:cNvCxnSpPr>
          <p:nvPr/>
        </p:nvCxnSpPr>
        <p:spPr>
          <a:xfrm>
            <a:off x="3038828" y="2032000"/>
            <a:ext cx="1501274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75D230-06EC-4235-B8E2-A96099B295A5}"/>
              </a:ext>
            </a:extLst>
          </p:cNvPr>
          <p:cNvCxnSpPr>
            <a:cxnSpLocks/>
          </p:cNvCxnSpPr>
          <p:nvPr/>
        </p:nvCxnSpPr>
        <p:spPr>
          <a:xfrm flipH="1">
            <a:off x="7729870" y="2032000"/>
            <a:ext cx="1504386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6BA566-EF5F-4A80-B284-C3CEF94DCC38}"/>
              </a:ext>
            </a:extLst>
          </p:cNvPr>
          <p:cNvSpPr/>
          <p:nvPr/>
        </p:nvSpPr>
        <p:spPr>
          <a:xfrm>
            <a:off x="3636342" y="2768600"/>
            <a:ext cx="4821857" cy="1473200"/>
          </a:xfrm>
          <a:prstGeom prst="roundRect">
            <a:avLst>
              <a:gd name="adj" fmla="val 6322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0079D6"/>
                </a:solidFill>
              </a:rPr>
              <a:t>Project Reunion APIs</a:t>
            </a:r>
          </a:p>
        </p:txBody>
      </p:sp>
    </p:spTree>
    <p:extLst>
      <p:ext uri="{BB962C8B-B14F-4D97-AF65-F5344CB8AC3E}">
        <p14:creationId xmlns:p14="http://schemas.microsoft.com/office/powerpoint/2010/main" val="95783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15D43-5AA1-4B13-8FC8-D5C602FF8555}"/>
              </a:ext>
            </a:extLst>
          </p:cNvPr>
          <p:cNvCxnSpPr>
            <a:cxnSpLocks/>
          </p:cNvCxnSpPr>
          <p:nvPr/>
        </p:nvCxnSpPr>
        <p:spPr>
          <a:xfrm>
            <a:off x="5934082" y="1893813"/>
            <a:ext cx="0" cy="785592"/>
          </a:xfrm>
          <a:prstGeom prst="straightConnector1">
            <a:avLst/>
          </a:prstGeom>
          <a:ln w="25400">
            <a:solidFill>
              <a:srgbClr val="0069BA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6EA93E-E85D-4B6C-813F-1E5A99CBDF58}"/>
              </a:ext>
            </a:extLst>
          </p:cNvPr>
          <p:cNvSpPr txBox="1"/>
          <p:nvPr/>
        </p:nvSpPr>
        <p:spPr>
          <a:xfrm>
            <a:off x="4332071" y="1499557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Windows Apps and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3C2A-5DA2-4E34-B7FF-5067928B7601}"/>
              </a:ext>
            </a:extLst>
          </p:cNvPr>
          <p:cNvSpPr txBox="1"/>
          <p:nvPr/>
        </p:nvSpPr>
        <p:spPr>
          <a:xfrm>
            <a:off x="4332071" y="1499557"/>
            <a:ext cx="312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Apps and Libraries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F9D4F-6370-4450-B75D-9102A65E67F8}"/>
              </a:ext>
            </a:extLst>
          </p:cNvPr>
          <p:cNvCxnSpPr>
            <a:cxnSpLocks/>
          </p:cNvCxnSpPr>
          <p:nvPr/>
        </p:nvCxnSpPr>
        <p:spPr>
          <a:xfrm>
            <a:off x="5934082" y="1893813"/>
            <a:ext cx="0" cy="785592"/>
          </a:xfrm>
          <a:prstGeom prst="straightConnector1">
            <a:avLst/>
          </a:prstGeom>
          <a:ln w="25400">
            <a:solidFill>
              <a:srgbClr val="0079D6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C138E973-E331-431A-A7FC-C53259CFEE59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3617627-246B-4499-8421-A0213D92D399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92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36D695E5-032D-4262-80A9-2FA0E39B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B4B6B89-ACC7-43AA-B7D0-6C46F4DA51B5}"/>
              </a:ext>
            </a:extLst>
          </p:cNvPr>
          <p:cNvGrpSpPr/>
          <p:nvPr/>
        </p:nvGrpSpPr>
        <p:grpSpPr>
          <a:xfrm>
            <a:off x="3963117" y="3446426"/>
            <a:ext cx="1970965" cy="469900"/>
            <a:chOff x="1886067" y="5359400"/>
            <a:chExt cx="1970965" cy="4699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A4214-452B-4128-A493-0F6F2BF3F81A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9CC31B-BD0C-482D-97DB-8DDA6CAB52FA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1C3304-AF75-4E6E-9272-B4EBDD14330F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23D0C2-E5A9-4688-BE03-792B1A1FF95F}"/>
              </a:ext>
            </a:extLst>
          </p:cNvPr>
          <p:cNvGrpSpPr/>
          <p:nvPr/>
        </p:nvGrpSpPr>
        <p:grpSpPr>
          <a:xfrm>
            <a:off x="6257496" y="3441243"/>
            <a:ext cx="1970965" cy="469900"/>
            <a:chOff x="1886067" y="5359400"/>
            <a:chExt cx="1970965" cy="4699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45660C-1FD4-4263-AB04-86241BDDB7E9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48D623-2929-467B-9C9C-104F3F66302F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E3BA88-3CBC-477E-AB91-FD3B835E6E98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F4C4EFA-08C9-47D1-AE08-B644BE291CE7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3B6B7-F927-405B-BD51-A281E5E6CF88}"/>
              </a:ext>
            </a:extLst>
          </p:cNvPr>
          <p:cNvSpPr txBox="1"/>
          <p:nvPr/>
        </p:nvSpPr>
        <p:spPr>
          <a:xfrm>
            <a:off x="2221358" y="5062063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37D82-28D3-41C7-8C2F-2A8812EFBB32}"/>
              </a:ext>
            </a:extLst>
          </p:cNvPr>
          <p:cNvSpPr txBox="1"/>
          <p:nvPr/>
        </p:nvSpPr>
        <p:spPr>
          <a:xfrm>
            <a:off x="8731463" y="5062063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820140D-B51E-46DA-8135-6E3B3AE90C9C}"/>
              </a:ext>
            </a:extLst>
          </p:cNvPr>
          <p:cNvSpPr/>
          <p:nvPr/>
        </p:nvSpPr>
        <p:spPr>
          <a:xfrm>
            <a:off x="3636342" y="2768600"/>
            <a:ext cx="4821857" cy="1473200"/>
          </a:xfrm>
          <a:prstGeom prst="roundRect">
            <a:avLst>
              <a:gd name="adj" fmla="val 6322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0079D6"/>
                </a:solidFill>
              </a:rPr>
              <a:t>Project Reunion APIs</a:t>
            </a:r>
          </a:p>
        </p:txBody>
      </p:sp>
    </p:spTree>
    <p:extLst>
      <p:ext uri="{BB962C8B-B14F-4D97-AF65-F5344CB8AC3E}">
        <p14:creationId xmlns:p14="http://schemas.microsoft.com/office/powerpoint/2010/main" val="171607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B76F84-D3B4-4FA3-BF41-497EE861B4D0}"/>
              </a:ext>
            </a:extLst>
          </p:cNvPr>
          <p:cNvGrpSpPr/>
          <p:nvPr/>
        </p:nvGrpSpPr>
        <p:grpSpPr>
          <a:xfrm>
            <a:off x="738913" y="2053545"/>
            <a:ext cx="6321454" cy="680132"/>
            <a:chOff x="738913" y="2129291"/>
            <a:chExt cx="6321454" cy="680132"/>
          </a:xfrm>
          <a:solidFill>
            <a:srgbClr val="D1F8FF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C6F29B-3843-48A6-8FE4-17836263434D}"/>
                </a:ext>
              </a:extLst>
            </p:cNvPr>
            <p:cNvSpPr/>
            <p:nvPr/>
          </p:nvSpPr>
          <p:spPr>
            <a:xfrm>
              <a:off x="738913" y="2129291"/>
              <a:ext cx="6321454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A01D4DB-7DD5-4AF4-A0B8-D242664CC914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2298830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Decoupled and powerful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C4180A-3C12-425F-ACDD-A214B14F0584}"/>
              </a:ext>
            </a:extLst>
          </p:cNvPr>
          <p:cNvGrpSpPr/>
          <p:nvPr/>
        </p:nvGrpSpPr>
        <p:grpSpPr>
          <a:xfrm>
            <a:off x="738913" y="3011210"/>
            <a:ext cx="6321455" cy="680132"/>
            <a:chOff x="738913" y="3011210"/>
            <a:chExt cx="6321455" cy="680132"/>
          </a:xfrm>
          <a:solidFill>
            <a:srgbClr val="D1F8FF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6FC49-5066-4618-A279-835061F3C4B5}"/>
                </a:ext>
              </a:extLst>
            </p:cNvPr>
            <p:cNvSpPr/>
            <p:nvPr/>
          </p:nvSpPr>
          <p:spPr>
            <a:xfrm>
              <a:off x="738913" y="3011210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C3968835-6908-410E-BDD9-481201B628DC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3211290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Expansive and open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D59998-69D0-4747-9284-F6DB1CF70A66}"/>
              </a:ext>
            </a:extLst>
          </p:cNvPr>
          <p:cNvGrpSpPr/>
          <p:nvPr/>
        </p:nvGrpSpPr>
        <p:grpSpPr>
          <a:xfrm>
            <a:off x="738913" y="3893129"/>
            <a:ext cx="6321455" cy="680132"/>
            <a:chOff x="738913" y="3893129"/>
            <a:chExt cx="6321455" cy="680132"/>
          </a:xfrm>
          <a:solidFill>
            <a:srgbClr val="D1F8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6F2605-6AAA-469F-8F4F-BB0C8CCEEF9E}"/>
                </a:ext>
              </a:extLst>
            </p:cNvPr>
            <p:cNvSpPr/>
            <p:nvPr/>
          </p:nvSpPr>
          <p:spPr>
            <a:xfrm>
              <a:off x="738913" y="3893129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B0991019-E3F0-4EFE-86E0-AFE15F0CE1E7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4093209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Downlevel support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611A90-2B51-402B-B61F-35EF484DE081}"/>
              </a:ext>
            </a:extLst>
          </p:cNvPr>
          <p:cNvGrpSpPr/>
          <p:nvPr/>
        </p:nvGrpSpPr>
        <p:grpSpPr>
          <a:xfrm>
            <a:off x="738913" y="4775047"/>
            <a:ext cx="6321455" cy="680132"/>
            <a:chOff x="738913" y="4775047"/>
            <a:chExt cx="6321455" cy="680132"/>
          </a:xfrm>
          <a:solidFill>
            <a:srgbClr val="D1F8FF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F00B1C-17C0-43AA-84FD-DEB985C6F49B}"/>
                </a:ext>
              </a:extLst>
            </p:cNvPr>
            <p:cNvSpPr/>
            <p:nvPr/>
          </p:nvSpPr>
          <p:spPr>
            <a:xfrm>
              <a:off x="738913" y="4775047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C9E65F13-3C88-4D82-A4A0-126BFED714CA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4975127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Feedback driven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5E864B2E-AD3B-4275-AD07-01370144A994}"/>
              </a:ext>
            </a:extLst>
          </p:cNvPr>
          <p:cNvSpPr txBox="1">
            <a:spLocks/>
          </p:cNvSpPr>
          <p:nvPr/>
        </p:nvSpPr>
        <p:spPr>
          <a:xfrm>
            <a:off x="738913" y="7279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Value to developers</a:t>
            </a:r>
            <a:endParaRPr 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3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2">
            <a:extLst>
              <a:ext uri="{FF2B5EF4-FFF2-40B4-BE49-F238E27FC236}">
                <a16:creationId xmlns:a16="http://schemas.microsoft.com/office/drawing/2014/main" id="{CB913B9F-9508-4384-BE41-DE2A9E78696F}"/>
              </a:ext>
            </a:extLst>
          </p:cNvPr>
          <p:cNvSpPr txBox="1">
            <a:spLocks/>
          </p:cNvSpPr>
          <p:nvPr/>
        </p:nvSpPr>
        <p:spPr>
          <a:xfrm>
            <a:off x="738913" y="7279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2021 Investment areas</a:t>
            </a:r>
            <a:endParaRPr lang="en-US" sz="3800">
              <a:solidFill>
                <a:schemeClr val="tx2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3EA18AA-CC5E-4603-B8AF-7765DA5BB93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4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Open Sans"/>
                <a:ea typeface="Open Sans"/>
                <a:cs typeface="Open Sans"/>
              </a:rPr>
              <a:t>Coherent, modern interactions and UX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C730B-373E-48CC-BDF9-588B72C2B790}"/>
              </a:ext>
            </a:extLst>
          </p:cNvPr>
          <p:cNvSpPr txBox="1">
            <a:spLocks/>
          </p:cNvSpPr>
          <p:nvPr/>
        </p:nvSpPr>
        <p:spPr>
          <a:xfrm>
            <a:off x="838200" y="2484406"/>
            <a:ext cx="10515600" cy="74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/>
              <a:t>Optimized for the device hardware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72DF9D-9B56-4CDF-BB76-66DB25B19F2A}"/>
              </a:ext>
            </a:extLst>
          </p:cNvPr>
          <p:cNvSpPr txBox="1">
            <a:spLocks/>
          </p:cNvSpPr>
          <p:nvPr/>
        </p:nvSpPr>
        <p:spPr>
          <a:xfrm>
            <a:off x="838200" y="3229453"/>
            <a:ext cx="10515600" cy="74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/>
              <a:t>Great system performance and battery life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4623C-1E67-42B7-B46E-3A89842ADA3C}"/>
              </a:ext>
            </a:extLst>
          </p:cNvPr>
          <p:cNvSpPr txBox="1">
            <a:spLocks/>
          </p:cNvSpPr>
          <p:nvPr/>
        </p:nvSpPr>
        <p:spPr>
          <a:xfrm>
            <a:off x="838200" y="3888234"/>
            <a:ext cx="10515600" cy="74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000"/>
              <a:t>Hassle-free app discovery and management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58747F6-CD12-4AF4-A631-75DA7869E1A5}"/>
              </a:ext>
            </a:extLst>
          </p:cNvPr>
          <p:cNvSpPr txBox="1">
            <a:spLocks/>
          </p:cNvSpPr>
          <p:nvPr/>
        </p:nvSpPr>
        <p:spPr>
          <a:xfrm>
            <a:off x="838200" y="4633281"/>
            <a:ext cx="10515600" cy="74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sz="2000">
                <a:latin typeface="Open Sans"/>
                <a:ea typeface="Open Sans"/>
                <a:cs typeface="Open Sans"/>
              </a:rPr>
              <a:t>Platform unification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209690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260080-F5B7-425E-8984-B01464AA4420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2258320" y="4153720"/>
            <a:ext cx="0" cy="642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3BE0AB-8353-435C-8B6F-6A41DAE4ED40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1021309" y="3216465"/>
            <a:ext cx="0" cy="7543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973F2F-BEE8-44DD-99BA-CABE7C48EACE}"/>
              </a:ext>
            </a:extLst>
          </p:cNvPr>
          <p:cNvCxnSpPr>
            <a:cxnSpLocks/>
          </p:cNvCxnSpPr>
          <p:nvPr/>
        </p:nvCxnSpPr>
        <p:spPr>
          <a:xfrm>
            <a:off x="397" y="4072884"/>
            <a:ext cx="1216911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lg" len="med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17AF46CC-CBD3-4CB1-B6AC-C22F54B69C23}"/>
              </a:ext>
            </a:extLst>
          </p:cNvPr>
          <p:cNvSpPr/>
          <p:nvPr/>
        </p:nvSpPr>
        <p:spPr bwMode="auto">
          <a:xfrm>
            <a:off x="929869" y="3970840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400" err="1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7034132-15CF-42A1-A5EF-78B415A7254B}"/>
              </a:ext>
            </a:extLst>
          </p:cNvPr>
          <p:cNvSpPr/>
          <p:nvPr/>
        </p:nvSpPr>
        <p:spPr bwMode="auto">
          <a:xfrm>
            <a:off x="2166880" y="3970840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400" err="1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3384FB8-CACA-4350-92E5-634069F702D0}"/>
              </a:ext>
            </a:extLst>
          </p:cNvPr>
          <p:cNvCxnSpPr>
            <a:cxnSpLocks/>
          </p:cNvCxnSpPr>
          <p:nvPr/>
        </p:nvCxnSpPr>
        <p:spPr>
          <a:xfrm>
            <a:off x="4291064" y="3226003"/>
            <a:ext cx="0" cy="8252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D4E1884-C22E-473C-97F5-E9709D3C472D}"/>
              </a:ext>
            </a:extLst>
          </p:cNvPr>
          <p:cNvSpPr/>
          <p:nvPr/>
        </p:nvSpPr>
        <p:spPr bwMode="auto">
          <a:xfrm>
            <a:off x="4193253" y="3976946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400" err="1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7C0A1C-6CB4-47FA-B4F7-FF0A6C578D51}"/>
              </a:ext>
            </a:extLst>
          </p:cNvPr>
          <p:cNvSpPr txBox="1"/>
          <p:nvPr/>
        </p:nvSpPr>
        <p:spPr>
          <a:xfrm>
            <a:off x="333644" y="4265289"/>
            <a:ext cx="14718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May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A94E2-16A5-4F25-8403-E5D73748ADDE}"/>
              </a:ext>
            </a:extLst>
          </p:cNvPr>
          <p:cNvSpPr txBox="1"/>
          <p:nvPr/>
        </p:nvSpPr>
        <p:spPr>
          <a:xfrm>
            <a:off x="1582026" y="3639950"/>
            <a:ext cx="1471833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July 2020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F602-8253-4D5A-8099-77FEA906836B}"/>
              </a:ext>
            </a:extLst>
          </p:cNvPr>
          <p:cNvSpPr txBox="1"/>
          <p:nvPr/>
        </p:nvSpPr>
        <p:spPr>
          <a:xfrm>
            <a:off x="3710685" y="4259116"/>
            <a:ext cx="12445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Nov 2020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5C143C-3883-4B87-9AF4-3039CFDEC283}"/>
              </a:ext>
            </a:extLst>
          </p:cNvPr>
          <p:cNvSpPr/>
          <p:nvPr/>
        </p:nvSpPr>
        <p:spPr bwMode="auto">
          <a:xfrm>
            <a:off x="134571" y="2686401"/>
            <a:ext cx="256032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WinUI 3 Preview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717BEF-33ED-4DFE-94C6-339272A37EAE}"/>
              </a:ext>
            </a:extLst>
          </p:cNvPr>
          <p:cNvSpPr/>
          <p:nvPr/>
        </p:nvSpPr>
        <p:spPr bwMode="auto">
          <a:xfrm>
            <a:off x="1381006" y="4796183"/>
            <a:ext cx="256032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WinUI 3 Preview 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C13A02-4219-4905-B10F-0E3C298AA872}"/>
              </a:ext>
            </a:extLst>
          </p:cNvPr>
          <p:cNvSpPr/>
          <p:nvPr/>
        </p:nvSpPr>
        <p:spPr bwMode="auto">
          <a:xfrm>
            <a:off x="3509955" y="2686401"/>
            <a:ext cx="256032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WinUI 3 Preview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A2980E-CEF5-4832-A1C1-6AC30DBEAFD0}"/>
              </a:ext>
            </a:extLst>
          </p:cNvPr>
          <p:cNvSpPr txBox="1"/>
          <p:nvPr/>
        </p:nvSpPr>
        <p:spPr>
          <a:xfrm>
            <a:off x="6268127" y="4259116"/>
            <a:ext cx="12445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March 2021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8A4C92-0E2D-4B3A-A87C-74A4D0B091C6}"/>
              </a:ext>
            </a:extLst>
          </p:cNvPr>
          <p:cNvSpPr txBox="1"/>
          <p:nvPr/>
        </p:nvSpPr>
        <p:spPr>
          <a:xfrm>
            <a:off x="5148268" y="3699706"/>
            <a:ext cx="12445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Feb 2021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1F3731-49B8-4C00-B4D9-3A6B8728617F}"/>
              </a:ext>
            </a:extLst>
          </p:cNvPr>
          <p:cNvSpPr/>
          <p:nvPr/>
        </p:nvSpPr>
        <p:spPr bwMode="auto">
          <a:xfrm>
            <a:off x="4386861" y="4796183"/>
            <a:ext cx="256032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WinUI 3 Preview 4</a:t>
            </a:r>
          </a:p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Latest release as today</a:t>
            </a:r>
            <a:endParaRPr lang="en-US" sz="1200" b="1">
              <a:solidFill>
                <a:schemeClr val="bg1">
                  <a:lumMod val="6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13842B-54A0-474D-9AFB-BC385724F212}"/>
              </a:ext>
            </a:extLst>
          </p:cNvPr>
          <p:cNvSpPr/>
          <p:nvPr/>
        </p:nvSpPr>
        <p:spPr bwMode="auto">
          <a:xfrm>
            <a:off x="5655011" y="3984252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9"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400" err="1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11AE81-CAAA-4147-9969-9A7778BBCD2E}"/>
              </a:ext>
            </a:extLst>
          </p:cNvPr>
          <p:cNvGrpSpPr/>
          <p:nvPr/>
        </p:nvGrpSpPr>
        <p:grpSpPr>
          <a:xfrm>
            <a:off x="6616315" y="2393505"/>
            <a:ext cx="2560320" cy="1757777"/>
            <a:chOff x="6616315" y="2393505"/>
            <a:chExt cx="2560320" cy="175777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660B681-8A49-46D1-92CF-A3BC4154F854}"/>
                </a:ext>
              </a:extLst>
            </p:cNvPr>
            <p:cNvCxnSpPr>
              <a:cxnSpLocks/>
            </p:cNvCxnSpPr>
            <p:nvPr/>
          </p:nvCxnSpPr>
          <p:spPr>
            <a:xfrm>
              <a:off x="6862466" y="3167482"/>
              <a:ext cx="0" cy="91440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6AB45D9-91A3-4610-9CD6-2C77A8EE1EC1}"/>
                </a:ext>
              </a:extLst>
            </p:cNvPr>
            <p:cNvSpPr/>
            <p:nvPr/>
          </p:nvSpPr>
          <p:spPr bwMode="auto">
            <a:xfrm>
              <a:off x="6616315" y="2393505"/>
              <a:ext cx="256032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chemeClr val="accent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Reunion 0.5</a:t>
              </a:r>
            </a:p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chemeClr val="tx2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First supported release.  Includes WinUI 3.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737935-7686-4346-9844-442C8FF78E99}"/>
                </a:ext>
              </a:extLst>
            </p:cNvPr>
            <p:cNvSpPr/>
            <p:nvPr/>
          </p:nvSpPr>
          <p:spPr bwMode="auto">
            <a:xfrm>
              <a:off x="6773018" y="3968402"/>
              <a:ext cx="182880" cy="1828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14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B49341-13EB-4641-828D-AA0F1DDAA5C8}"/>
              </a:ext>
            </a:extLst>
          </p:cNvPr>
          <p:cNvSpPr txBox="1"/>
          <p:nvPr/>
        </p:nvSpPr>
        <p:spPr>
          <a:xfrm>
            <a:off x="7817731" y="3643423"/>
            <a:ext cx="12445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~May/June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82B838-7F35-40BD-A543-518D38A03592}"/>
              </a:ext>
            </a:extLst>
          </p:cNvPr>
          <p:cNvSpPr txBox="1"/>
          <p:nvPr/>
        </p:nvSpPr>
        <p:spPr>
          <a:xfrm>
            <a:off x="9894028" y="4271307"/>
            <a:ext cx="12445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85">
              <a:defRPr/>
            </a:pPr>
            <a:r>
              <a:rPr lang="en-US" sz="1200" b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Fall 2021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46D62D-EA1F-4F0B-A710-7A11B215B7AD}"/>
              </a:ext>
            </a:extLst>
          </p:cNvPr>
          <p:cNvGrpSpPr/>
          <p:nvPr/>
        </p:nvGrpSpPr>
        <p:grpSpPr>
          <a:xfrm>
            <a:off x="7260516" y="3945237"/>
            <a:ext cx="2560320" cy="1687317"/>
            <a:chOff x="7260516" y="3945237"/>
            <a:chExt cx="2560320" cy="168731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A0C4DC-C8A6-4EF9-916F-13EEB1CE3E92}"/>
                </a:ext>
              </a:extLst>
            </p:cNvPr>
            <p:cNvSpPr/>
            <p:nvPr/>
          </p:nvSpPr>
          <p:spPr bwMode="auto">
            <a:xfrm>
              <a:off x="8256785" y="3945237"/>
              <a:ext cx="182880" cy="1828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12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5B65EC9-9800-415C-9674-7A5FDE839591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8348225" y="4128117"/>
              <a:ext cx="5658" cy="6999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BE8417-B221-44CA-A8B9-AC239884CE8F}"/>
                </a:ext>
              </a:extLst>
            </p:cNvPr>
            <p:cNvSpPr/>
            <p:nvPr/>
          </p:nvSpPr>
          <p:spPr bwMode="auto">
            <a:xfrm>
              <a:off x="7260516" y="4809594"/>
              <a:ext cx="256032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chemeClr val="accent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Reunion 0.8</a:t>
              </a:r>
            </a:p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CA" sz="1200">
                  <a:solidFill>
                    <a:srgbClr val="505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Fixes + new stable features</a:t>
              </a:r>
              <a:endParaRPr lang="en-US" sz="1200" b="1">
                <a:solidFill>
                  <a:schemeClr val="accen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62B601-D47D-440E-B166-A8235B55EABC}"/>
              </a:ext>
            </a:extLst>
          </p:cNvPr>
          <p:cNvGrpSpPr/>
          <p:nvPr/>
        </p:nvGrpSpPr>
        <p:grpSpPr>
          <a:xfrm>
            <a:off x="9385402" y="2393505"/>
            <a:ext cx="2560320" cy="1785819"/>
            <a:chOff x="9385402" y="2393505"/>
            <a:chExt cx="2560320" cy="17858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EE8142-EE13-49A5-BAFB-11B6C07A9B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95027" y="3160166"/>
              <a:ext cx="0" cy="89802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E852F-5991-4233-A546-2EB8064A181D}"/>
                </a:ext>
              </a:extLst>
            </p:cNvPr>
            <p:cNvSpPr/>
            <p:nvPr/>
          </p:nvSpPr>
          <p:spPr bwMode="auto">
            <a:xfrm>
              <a:off x="9385402" y="2393505"/>
              <a:ext cx="256032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chemeClr val="accent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Reunion 1.0</a:t>
              </a:r>
            </a:p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505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Fixes &amp; new features.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2B836-2E9D-4421-8F40-24EE9D2E8AEB}"/>
                </a:ext>
              </a:extLst>
            </p:cNvPr>
            <p:cNvSpPr/>
            <p:nvPr/>
          </p:nvSpPr>
          <p:spPr bwMode="auto">
            <a:xfrm>
              <a:off x="10400138" y="3996444"/>
              <a:ext cx="182880" cy="1828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14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01096C93-2045-45BD-9D62-C50B3081178C}"/>
              </a:ext>
            </a:extLst>
          </p:cNvPr>
          <p:cNvSpPr txBox="1">
            <a:spLocks/>
          </p:cNvSpPr>
          <p:nvPr/>
        </p:nvSpPr>
        <p:spPr>
          <a:xfrm>
            <a:off x="738913" y="7279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Reunion Roadmap</a:t>
            </a:r>
            <a:endParaRPr lang="en-US" sz="3800">
              <a:solidFill>
                <a:schemeClr val="tx2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1990E8-E475-4E5C-8ECD-A7960F634AAA}"/>
              </a:ext>
            </a:extLst>
          </p:cNvPr>
          <p:cNvCxnSpPr>
            <a:cxnSpLocks/>
          </p:cNvCxnSpPr>
          <p:nvPr/>
        </p:nvCxnSpPr>
        <p:spPr>
          <a:xfrm>
            <a:off x="5742739" y="4153720"/>
            <a:ext cx="0" cy="642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5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8BC14D-B785-4C0F-AD5E-5EE588F0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What is WinUI 3?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33E8D-7E7A-404B-AB8C-32471EC1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  <a:defRPr/>
            </a:pPr>
            <a:r>
              <a:rPr lang="en-US" sz="20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Native UI platform for Windows 10 devices</a:t>
            </a:r>
          </a:p>
          <a:p>
            <a:pPr>
              <a:lnSpc>
                <a:spcPct val="114000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Currently in Preview 4 </a:t>
            </a:r>
          </a:p>
          <a:p>
            <a:pPr>
              <a:lnSpc>
                <a:spcPct val="114000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Latest controls, styles, and graphical capabilities of Windows 10</a:t>
            </a:r>
            <a:endParaRPr lang="en-US" sz="2000" b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13999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Built for today's hardware &amp; devices</a:t>
            </a:r>
          </a:p>
          <a:p>
            <a:pPr>
              <a:lnSpc>
                <a:spcPct val="113999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new, it consolidates Windows UX technologies</a:t>
            </a:r>
          </a:p>
          <a:p>
            <a:pPr>
              <a:lnSpc>
                <a:spcPct val="113999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consists of the Visual Layer, Input Layer, XAML Framework, and a library of Fluent-based controls and styles</a:t>
            </a:r>
          </a:p>
          <a:p>
            <a:pPr>
              <a:lnSpc>
                <a:spcPct val="114000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build .NET 5 and C++ apps, using the UWP or Win32 app model</a:t>
            </a:r>
          </a:p>
          <a:p>
            <a:pPr>
              <a:lnSpc>
                <a:spcPct val="114000"/>
              </a:lnSpc>
              <a:defRPr/>
            </a:pPr>
            <a:r>
              <a:rPr lang="en-US" sz="20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Will be used by React Native, .NET MAUI, &amp; more</a:t>
            </a:r>
          </a:p>
          <a:p>
            <a:pPr marL="0" indent="0">
              <a:lnSpc>
                <a:spcPct val="113999"/>
              </a:lnSpc>
              <a:buNone/>
              <a:defRPr/>
            </a:pPr>
            <a:endParaRPr lang="en-US" sz="20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13999"/>
              </a:lnSpc>
              <a:defRPr/>
            </a:pPr>
            <a:endParaRPr lang="en-US" sz="20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20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0CFF1-5831-49CE-9309-71673FDAABDA}"/>
              </a:ext>
            </a:extLst>
          </p:cNvPr>
          <p:cNvSpPr txBox="1"/>
          <p:nvPr/>
        </p:nvSpPr>
        <p:spPr>
          <a:xfrm>
            <a:off x="9611270" y="6294684"/>
            <a:ext cx="2184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http://aka.ms/winui</a:t>
            </a:r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EDF765B-D03F-4617-B792-D1A88C80E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832" y="583131"/>
            <a:ext cx="835511" cy="83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90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Desktop WinUI 3</a:t>
            </a:r>
          </a:p>
        </p:txBody>
      </p:sp>
    </p:spTree>
    <p:extLst>
      <p:ext uri="{BB962C8B-B14F-4D97-AF65-F5344CB8AC3E}">
        <p14:creationId xmlns:p14="http://schemas.microsoft.com/office/powerpoint/2010/main" val="64753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8EFF-66A5-4170-AA50-35B78FE7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WinUI 3 Features in Reunion 0.5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BB03D-5876-4B25-A8E6-D7BB37AA2E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Ready to use in production apps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Supports Windows 10 1809 and up</a:t>
            </a:r>
            <a:endParaRPr lang="en-US" sz="20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ARM64 support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Works in Desktop (Win32) apps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Both C++ &amp; .NET 5 support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60+ Fluent UI Controls and Webview2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Best-in-class Accessibility</a:t>
            </a:r>
          </a:p>
          <a:p>
            <a:pPr>
              <a:defRPr/>
            </a:pPr>
            <a:endParaRPr lang="en-CA" sz="2000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122B6E-8C49-42F6-B6FB-5CCB3B7D1D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 Performance Independent Input</a:t>
            </a:r>
          </a:p>
          <a:p>
            <a:pPr>
              <a:defRPr/>
            </a:pPr>
            <a:r>
              <a:rPr lang="en-CA" sz="20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SwapChainPanel</a:t>
            </a: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(DirectX content), </a:t>
            </a:r>
            <a:r>
              <a:rPr lang="en-CA" sz="20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RenderTargetBitmap</a:t>
            </a: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VSIS</a:t>
            </a:r>
          </a:p>
          <a:p>
            <a:pPr>
              <a:defRPr/>
            </a:pPr>
            <a:r>
              <a:rPr lang="en-CA" sz="20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Titlebar</a:t>
            </a: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&amp; mouse cursor customizability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Animated GIF support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VS IDE Integration (Hot-Reload, LVT)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features like drag/drop, x:bind,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  <a:p>
            <a:endParaRPr lang="en-US" sz="20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" name="Slide Number Placeholder 2">
            <a:extLst>
              <a:ext uri="{FF2B5EF4-FFF2-40B4-BE49-F238E27FC236}">
                <a16:creationId xmlns:a16="http://schemas.microsoft.com/office/drawing/2014/main" id="{9D186B29-D856-4225-B03A-D56B6EB8C402}"/>
              </a:ext>
            </a:extLst>
          </p:cNvPr>
          <p:cNvSpPr txBox="1">
            <a:spLocks/>
          </p:cNvSpPr>
          <p:nvPr/>
        </p:nvSpPr>
        <p:spPr>
          <a:xfrm>
            <a:off x="125096" y="6496385"/>
            <a:ext cx="376009" cy="2486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65" defTabSz="761970"/>
            <a:fld id="{81D60167-4931-47E6-BA6A-407CBD079E47}" type="slidenum">
              <a:rPr lang="en-US" sz="1167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pPr marL="21165" defTabSz="761970"/>
              <a:t>17</a:t>
            </a:fld>
            <a:endParaRPr lang="en-US" sz="1167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6" name="Slide Number Placeholder 2">
            <a:extLst>
              <a:ext uri="{FF2B5EF4-FFF2-40B4-BE49-F238E27FC236}">
                <a16:creationId xmlns:a16="http://schemas.microsoft.com/office/drawing/2014/main" id="{34973343-0AF1-4756-A39F-BCEE8AE38E2B}"/>
              </a:ext>
            </a:extLst>
          </p:cNvPr>
          <p:cNvSpPr txBox="1">
            <a:spLocks/>
          </p:cNvSpPr>
          <p:nvPr/>
        </p:nvSpPr>
        <p:spPr>
          <a:xfrm>
            <a:off x="126104" y="6496385"/>
            <a:ext cx="376009" cy="2486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65" defTabSz="761970"/>
            <a:fld id="{81D60167-4931-47E6-BA6A-407CBD079E47}" type="slidenum">
              <a:rPr lang="en-US" sz="11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pPr marL="21165" defTabSz="761970"/>
              <a:t>17</a:t>
            </a:fld>
            <a:endParaRPr lang="en-US" sz="1167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BB03D-5876-4B25-A8E6-D7BB37AA2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23294" cy="41573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Supported in .NET 6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 5/6 UWP </a:t>
            </a:r>
            <a:r>
              <a:rPr lang="en-CA" sz="20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WinUI</a:t>
            </a: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 apps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Non-MSIX deployment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Multiple top-level window support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XAML Islands (UX framework mixing like WPF and WinForms)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Acrylic material, Reveal highlighting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Media, Map, </a:t>
            </a:r>
            <a:r>
              <a:rPr lang="en-CA" sz="2000" err="1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InkCanvas</a:t>
            </a: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controls</a:t>
            </a:r>
          </a:p>
          <a:p>
            <a:pPr>
              <a:defRPr/>
            </a:pPr>
            <a:r>
              <a:rPr lang="en-CA" sz="2000">
                <a:solidFill>
                  <a:srgbClr val="505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Open-Source development</a:t>
            </a:r>
          </a:p>
          <a:p>
            <a:pPr>
              <a:defRPr/>
            </a:pPr>
            <a:endParaRPr lang="en-CA" sz="2000">
              <a:solidFill>
                <a:srgbClr val="505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" name="Slide Number Placeholder 2">
            <a:extLst>
              <a:ext uri="{FF2B5EF4-FFF2-40B4-BE49-F238E27FC236}">
                <a16:creationId xmlns:a16="http://schemas.microsoft.com/office/drawing/2014/main" id="{9D186B29-D856-4225-B03A-D56B6EB8C402}"/>
              </a:ext>
            </a:extLst>
          </p:cNvPr>
          <p:cNvSpPr txBox="1">
            <a:spLocks/>
          </p:cNvSpPr>
          <p:nvPr/>
        </p:nvSpPr>
        <p:spPr>
          <a:xfrm>
            <a:off x="125096" y="6496386"/>
            <a:ext cx="341729" cy="2375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65" defTabSz="761970"/>
            <a:fld id="{81D60167-4931-47E6-BA6A-407CBD079E47}" type="slidenum">
              <a:rPr lang="en-US" sz="1167">
                <a:solidFill>
                  <a:schemeClr val="bg1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pPr marL="21165" defTabSz="761970"/>
              <a:t>18</a:t>
            </a:fld>
            <a:endParaRPr lang="en-US" sz="1167">
              <a:solidFill>
                <a:schemeClr val="bg1">
                  <a:lumMod val="7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F8EFF-66A5-4170-AA50-35B78FE7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1907" cy="126646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Top WinUI 3 future features we are exploring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CC20-0448-4BD7-951A-8D5FAAE73A56}"/>
              </a:ext>
            </a:extLst>
          </p:cNvPr>
          <p:cNvSpPr txBox="1"/>
          <p:nvPr/>
        </p:nvSpPr>
        <p:spPr>
          <a:xfrm>
            <a:off x="5548489" y="6291163"/>
            <a:ext cx="6535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Features no committed and no ETA yet </a:t>
            </a:r>
            <a:endParaRPr lang="en-US" sz="24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30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FD687C-290D-4FF6-BA4E-158235211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816597"/>
              </p:ext>
            </p:extLst>
          </p:nvPr>
        </p:nvGraphicFramePr>
        <p:xfrm>
          <a:off x="874451" y="1915132"/>
          <a:ext cx="9560877" cy="1189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3934">
                  <a:extLst>
                    <a:ext uri="{9D8B030D-6E8A-4147-A177-3AD203B41FA5}">
                      <a16:colId xmlns:a16="http://schemas.microsoft.com/office/drawing/2014/main" val="507132941"/>
                    </a:ext>
                  </a:extLst>
                </a:gridCol>
                <a:gridCol w="5646943">
                  <a:extLst>
                    <a:ext uri="{9D8B030D-6E8A-4147-A177-3AD203B41FA5}">
                      <a16:colId xmlns:a16="http://schemas.microsoft.com/office/drawing/2014/main" val="684643485"/>
                    </a:ext>
                  </a:extLst>
                </a:gridCol>
              </a:tblGrid>
              <a:tr h="422348"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>Reunion Github Repo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u="sng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Segoe UI"/>
                          <a:cs typeface="Segoe UI"/>
                        </a:rPr>
                        <a:t>https://aka.ms/projectreunion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00538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900" b="1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>WinUI Website</a:t>
                      </a:r>
                      <a:endParaRPr lang="en-US" b="1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9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Segoe UI"/>
                          <a:cs typeface="Segoe U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https://aka.ms/winui</a:t>
                      </a:r>
                      <a:endParaRPr lang="en-US" sz="1900">
                        <a:solidFill>
                          <a:schemeClr val="accent2">
                            <a:lumMod val="50000"/>
                          </a:schemeClr>
                        </a:solidFill>
                        <a:latin typeface="Segoe UI"/>
                        <a:cs typeface="Sego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56135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900" b="1" err="1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>WinUI</a:t>
                      </a:r>
                      <a:r>
                        <a:rPr lang="en-CA" sz="1900" b="1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> Community Calls 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9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Segoe UI"/>
                          <a:cs typeface="Segoe U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https://aka.ms/winui/communitycalls</a:t>
                      </a:r>
                      <a:r>
                        <a:rPr lang="en-CA" sz="19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Segoe UI"/>
                          <a:cs typeface="Segoe UI"/>
                        </a:rPr>
                        <a:t> </a:t>
                      </a:r>
                      <a:endParaRPr lang="en-CA" sz="1500" i="1">
                        <a:solidFill>
                          <a:schemeClr val="accent2">
                            <a:lumMod val="50000"/>
                          </a:schemeClr>
                        </a:solidFill>
                        <a:latin typeface="Segoe UI"/>
                        <a:cs typeface="Sego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73916"/>
                  </a:ext>
                </a:extLst>
              </a:tr>
            </a:tbl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5800575-A57A-427C-B4F5-12BA73ACFFCF}"/>
              </a:ext>
            </a:extLst>
          </p:cNvPr>
          <p:cNvSpPr txBox="1">
            <a:spLocks/>
          </p:cNvSpPr>
          <p:nvPr/>
        </p:nvSpPr>
        <p:spPr>
          <a:xfrm>
            <a:off x="126104" y="6496385"/>
            <a:ext cx="376009" cy="2486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65" defTabSz="761970"/>
            <a:fld id="{81D60167-4931-47E6-BA6A-407CBD079E47}" type="slidenum">
              <a:rPr lang="en-US" sz="1167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pPr marL="21165" defTabSz="761970"/>
              <a:t>19</a:t>
            </a:fld>
            <a:endParaRPr lang="en-US" sz="1167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1DA93-30F0-48F6-92E1-C310458E9AC0}"/>
              </a:ext>
            </a:extLst>
          </p:cNvPr>
          <p:cNvSpPr txBox="1"/>
          <p:nvPr/>
        </p:nvSpPr>
        <p:spPr>
          <a:xfrm>
            <a:off x="717176" y="3863788"/>
            <a:ext cx="672352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i="1">
                <a:solidFill>
                  <a:schemeClr val="bg1">
                    <a:lumMod val="50000"/>
                  </a:schemeClr>
                </a:solidFill>
                <a:latin typeface="Segoe UI"/>
              </a:rPr>
              <a:t>*** Community calls are the best source for latest news</a:t>
            </a:r>
          </a:p>
          <a:p>
            <a:endParaRPr lang="en-CA" i="1">
              <a:solidFill>
                <a:schemeClr val="bg1">
                  <a:lumMod val="50000"/>
                </a:schemeClr>
              </a:solidFill>
              <a:latin typeface="Segoe UI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6E9B8D0-073D-44BE-9A48-B8B338A3BF2D}"/>
              </a:ext>
            </a:extLst>
          </p:cNvPr>
          <p:cNvSpPr txBox="1">
            <a:spLocks/>
          </p:cNvSpPr>
          <p:nvPr/>
        </p:nvSpPr>
        <p:spPr>
          <a:xfrm>
            <a:off x="738913" y="727982"/>
            <a:ext cx="105156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Share feedback </a:t>
            </a:r>
            <a:endParaRPr 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8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8BC14D-B785-4C0F-AD5E-5EE588F0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Agenda 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E0491-D9A8-4BB0-BE1C-7E18DD408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Challenges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Project Reunion overview 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Values to Developers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2021 Investment Areas 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Roadmap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WinUI3 deep-dive 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latin typeface="Open Sans"/>
                <a:ea typeface="Open Sans"/>
                <a:cs typeface="Open Sans"/>
              </a:rPr>
              <a:t>Learn more / feedback 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605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B76F84-D3B4-4FA3-BF41-497EE861B4D0}"/>
              </a:ext>
            </a:extLst>
          </p:cNvPr>
          <p:cNvGrpSpPr/>
          <p:nvPr/>
        </p:nvGrpSpPr>
        <p:grpSpPr>
          <a:xfrm>
            <a:off x="738913" y="2053545"/>
            <a:ext cx="6321454" cy="680132"/>
            <a:chOff x="738913" y="2129291"/>
            <a:chExt cx="6321454" cy="680132"/>
          </a:xfrm>
          <a:solidFill>
            <a:srgbClr val="FFDBD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C6F29B-3843-48A6-8FE4-17836263434D}"/>
                </a:ext>
              </a:extLst>
            </p:cNvPr>
            <p:cNvSpPr/>
            <p:nvPr/>
          </p:nvSpPr>
          <p:spPr>
            <a:xfrm>
              <a:off x="738913" y="2129291"/>
              <a:ext cx="6321454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A01D4DB-7DD5-4AF4-A0B8-D242664CC914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2298830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Windows development is hard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C4180A-3C12-425F-ACDD-A214B14F0584}"/>
              </a:ext>
            </a:extLst>
          </p:cNvPr>
          <p:cNvGrpSpPr/>
          <p:nvPr/>
        </p:nvGrpSpPr>
        <p:grpSpPr>
          <a:xfrm>
            <a:off x="738913" y="3011210"/>
            <a:ext cx="6321455" cy="680132"/>
            <a:chOff x="738913" y="3011210"/>
            <a:chExt cx="6321455" cy="680132"/>
          </a:xfrm>
          <a:solidFill>
            <a:srgbClr val="FFDBD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6FC49-5066-4618-A279-835061F3C4B5}"/>
                </a:ext>
              </a:extLst>
            </p:cNvPr>
            <p:cNvSpPr/>
            <p:nvPr/>
          </p:nvSpPr>
          <p:spPr>
            <a:xfrm>
              <a:off x="738913" y="3011210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C3968835-6908-410E-BDD9-481201B628DC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3211290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Windows versions are varied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D59998-69D0-4747-9284-F6DB1CF70A66}"/>
              </a:ext>
            </a:extLst>
          </p:cNvPr>
          <p:cNvGrpSpPr/>
          <p:nvPr/>
        </p:nvGrpSpPr>
        <p:grpSpPr>
          <a:xfrm>
            <a:off x="738913" y="3893129"/>
            <a:ext cx="6321455" cy="680132"/>
            <a:chOff x="738913" y="3893129"/>
            <a:chExt cx="6321455" cy="680132"/>
          </a:xfrm>
          <a:solidFill>
            <a:srgbClr val="FFDBD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6F2605-6AAA-469F-8F4F-BB0C8CCEEF9E}"/>
                </a:ext>
              </a:extLst>
            </p:cNvPr>
            <p:cNvSpPr/>
            <p:nvPr/>
          </p:nvSpPr>
          <p:spPr>
            <a:xfrm>
              <a:off x="738913" y="3893129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B0991019-E3F0-4EFE-86E0-AFE15F0CE1E7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4093209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feature rollout is difficult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611A90-2B51-402B-B61F-35EF484DE081}"/>
              </a:ext>
            </a:extLst>
          </p:cNvPr>
          <p:cNvGrpSpPr/>
          <p:nvPr/>
        </p:nvGrpSpPr>
        <p:grpSpPr>
          <a:xfrm>
            <a:off x="738913" y="4775047"/>
            <a:ext cx="6321455" cy="680132"/>
            <a:chOff x="738913" y="4775047"/>
            <a:chExt cx="6321455" cy="680132"/>
          </a:xfrm>
          <a:solidFill>
            <a:srgbClr val="FFDBD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F00B1C-17C0-43AA-84FD-DEB985C6F49B}"/>
                </a:ext>
              </a:extLst>
            </p:cNvPr>
            <p:cNvSpPr/>
            <p:nvPr/>
          </p:nvSpPr>
          <p:spPr>
            <a:xfrm>
              <a:off x="738913" y="4775047"/>
              <a:ext cx="6321455" cy="680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C9E65F13-3C88-4D82-A4A0-126BFED714CA}"/>
                </a:ext>
              </a:extLst>
            </p:cNvPr>
            <p:cNvSpPr txBox="1">
              <a:spLocks/>
            </p:cNvSpPr>
            <p:nvPr/>
          </p:nvSpPr>
          <p:spPr>
            <a:xfrm>
              <a:off x="1212866" y="4975127"/>
              <a:ext cx="5682609" cy="425141"/>
            </a:xfrm>
            <a:prstGeom prst="rect">
              <a:avLst/>
            </a:prstGeom>
            <a:grpFill/>
          </p:spPr>
          <p:txBody>
            <a:bodyPr vert="horz" lIns="0" tIns="0" rIns="91440" bIns="91440" rtlCol="0">
              <a:normAutofit fontScale="85000" lnSpcReduction="10000"/>
            </a:bodyPr>
            <a:lstStyle>
              <a:lvl1pPr marL="411480" indent="-411480" algn="l" defTabSz="1097280" rtl="0" eaLnBrk="1" latinLnBrk="0" hangingPunct="1">
                <a:lnSpc>
                  <a:spcPct val="120000"/>
                </a:lnSpc>
                <a:spcBef>
                  <a:spcPts val="1920"/>
                </a:spcBef>
                <a:buSzPct val="80000"/>
                <a:buFont typeface="Arial"/>
                <a:buChar char="•"/>
                <a:tabLst/>
                <a:defRPr sz="3360" b="0" i="0" kern="1200">
                  <a:solidFill>
                    <a:schemeClr val="tx2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1pPr>
              <a:lvl2pPr marL="96012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88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2pPr>
              <a:lvl3pPr marL="150876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40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3pPr>
              <a:lvl4pPr marL="205740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4pPr>
              <a:lvl5pPr marL="2606040" indent="-41148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/>
                <a:buChar char="•"/>
                <a:tabLst/>
                <a:defRPr sz="2160" b="0" i="0" kern="1200">
                  <a:solidFill>
                    <a:schemeClr val="tx1"/>
                  </a:solidFill>
                  <a:latin typeface="Nitti Grotesk SemiLight" charset="0"/>
                  <a:ea typeface="Nitti Grotesk SemiLight" charset="0"/>
                  <a:cs typeface="Nitti Grotesk SemiLight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20252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Downlevel matters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5E864B2E-AD3B-4275-AD07-01370144A994}"/>
              </a:ext>
            </a:extLst>
          </p:cNvPr>
          <p:cNvSpPr txBox="1">
            <a:spLocks/>
          </p:cNvSpPr>
          <p:nvPr/>
        </p:nvSpPr>
        <p:spPr>
          <a:xfrm>
            <a:off x="738913" y="7279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Challenges</a:t>
            </a:r>
            <a:endParaRPr 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7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CD2140-E027-4A68-BDCD-CC2036C2100E}"/>
              </a:ext>
            </a:extLst>
          </p:cNvPr>
          <p:cNvSpPr/>
          <p:nvPr/>
        </p:nvSpPr>
        <p:spPr>
          <a:xfrm>
            <a:off x="3547872" y="3944039"/>
            <a:ext cx="687630" cy="365400"/>
          </a:xfrm>
          <a:prstGeom prst="rect">
            <a:avLst/>
          </a:prstGeom>
          <a:solidFill>
            <a:srgbClr val="D1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864B2E-AD3B-4275-AD07-01370144A994}"/>
              </a:ext>
            </a:extLst>
          </p:cNvPr>
          <p:cNvSpPr txBox="1">
            <a:spLocks/>
          </p:cNvSpPr>
          <p:nvPr/>
        </p:nvSpPr>
        <p:spPr>
          <a:xfrm>
            <a:off x="838200" y="2479230"/>
            <a:ext cx="10515600" cy="643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80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380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943FA-9010-4A4A-B95D-D632A35837A7}"/>
              </a:ext>
            </a:extLst>
          </p:cNvPr>
          <p:cNvSpPr txBox="1"/>
          <p:nvPr/>
        </p:nvSpPr>
        <p:spPr>
          <a:xfrm>
            <a:off x="2873996" y="3429000"/>
            <a:ext cx="6458638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Unify and evolve the Windows Developer Platform to make it easier to build great apps that work across all the Windows 10 versions and devices.​</a:t>
            </a:r>
          </a:p>
        </p:txBody>
      </p:sp>
    </p:spTree>
    <p:extLst>
      <p:ext uri="{BB962C8B-B14F-4D97-AF65-F5344CB8AC3E}">
        <p14:creationId xmlns:p14="http://schemas.microsoft.com/office/powerpoint/2010/main" val="3628593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A3D67D-8462-4FEE-9819-AF20C164BA8B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064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43EDC1ED-2DB0-44BE-8B3A-31E3B35B7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93F28-8A6B-4CF4-A604-FAA5407D5764}"/>
              </a:ext>
            </a:extLst>
          </p:cNvPr>
          <p:cNvSpPr txBox="1"/>
          <p:nvPr/>
        </p:nvSpPr>
        <p:spPr>
          <a:xfrm>
            <a:off x="2221358" y="4838700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FF091-3127-4EAE-AF75-64C487B8DF19}"/>
              </a:ext>
            </a:extLst>
          </p:cNvPr>
          <p:cNvSpPr txBox="1"/>
          <p:nvPr/>
        </p:nvSpPr>
        <p:spPr>
          <a:xfrm>
            <a:off x="8731463" y="483870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BE4C91-81D6-4F19-ABB5-09EC73A3E7D0}"/>
              </a:ext>
            </a:extLst>
          </p:cNvPr>
          <p:cNvGrpSpPr/>
          <p:nvPr/>
        </p:nvGrpSpPr>
        <p:grpSpPr>
          <a:xfrm>
            <a:off x="2106756" y="5359400"/>
            <a:ext cx="1970965" cy="469900"/>
            <a:chOff x="1886067" y="5359400"/>
            <a:chExt cx="1970965" cy="4699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6CD815-FEC8-4384-9A61-1CA2E699029A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B6ADC1-9E90-49F2-9825-96ED86CB99BC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D06E13-55B4-4960-B48B-7778CDCBCE27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1D84F6-57DF-483C-962F-8CAB0613224F}"/>
              </a:ext>
            </a:extLst>
          </p:cNvPr>
          <p:cNvGrpSpPr/>
          <p:nvPr/>
        </p:nvGrpSpPr>
        <p:grpSpPr>
          <a:xfrm>
            <a:off x="8275933" y="5359400"/>
            <a:ext cx="1970965" cy="469900"/>
            <a:chOff x="1886067" y="5359400"/>
            <a:chExt cx="1970965" cy="4699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87BE95-645C-4495-94C8-3C4DC6B09EA4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C1A7B0-81DA-4E2A-B5F7-271E07B64988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BAC2E8-7DA1-48F5-8E74-B044ACCD82B9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7080BAA-36DD-4284-8709-5372674A63DA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1505832-E5B8-4B03-A55C-0B192566D927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1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6EA93E-E85D-4B6C-813F-1E5A99CBDF58}"/>
              </a:ext>
            </a:extLst>
          </p:cNvPr>
          <p:cNvSpPr txBox="1"/>
          <p:nvPr/>
        </p:nvSpPr>
        <p:spPr>
          <a:xfrm>
            <a:off x="7941270" y="1498600"/>
            <a:ext cx="246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Apps &amp;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3C2A-5DA2-4E34-B7FF-5067928B7601}"/>
              </a:ext>
            </a:extLst>
          </p:cNvPr>
          <p:cNvSpPr txBox="1"/>
          <p:nvPr/>
        </p:nvSpPr>
        <p:spPr>
          <a:xfrm>
            <a:off x="1664766" y="1498600"/>
            <a:ext cx="2793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Apps &amp; Libraries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092F350-7561-4D0D-B6E4-A6CD684D563C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94045D-DF2A-4E94-9954-BE35C8653926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064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93DB47BD-65B1-437C-9987-EF171A6E6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157E0A-B5D9-4664-ADC1-041DD8D08189}"/>
              </a:ext>
            </a:extLst>
          </p:cNvPr>
          <p:cNvSpPr txBox="1"/>
          <p:nvPr/>
        </p:nvSpPr>
        <p:spPr>
          <a:xfrm>
            <a:off x="2221358" y="4838700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4BF58-9B18-44EC-8A5F-9B3B58A53750}"/>
              </a:ext>
            </a:extLst>
          </p:cNvPr>
          <p:cNvSpPr txBox="1"/>
          <p:nvPr/>
        </p:nvSpPr>
        <p:spPr>
          <a:xfrm>
            <a:off x="8731463" y="483870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D01FD4-D884-4DE8-93B8-5DC632F43F20}"/>
              </a:ext>
            </a:extLst>
          </p:cNvPr>
          <p:cNvGrpSpPr/>
          <p:nvPr/>
        </p:nvGrpSpPr>
        <p:grpSpPr>
          <a:xfrm>
            <a:off x="2106756" y="5359400"/>
            <a:ext cx="1970965" cy="469900"/>
            <a:chOff x="1886067" y="5359400"/>
            <a:chExt cx="1970965" cy="4699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72BCC6-9021-4076-A57B-B517E2502C55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5465F-F6D2-4E56-AC8F-745E657F03B8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E1A1-AA8E-42C4-9091-DE7682E4D483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9871D5-71DE-40DD-B2D0-3EA4B0C576F9}"/>
              </a:ext>
            </a:extLst>
          </p:cNvPr>
          <p:cNvGrpSpPr/>
          <p:nvPr/>
        </p:nvGrpSpPr>
        <p:grpSpPr>
          <a:xfrm>
            <a:off x="8275933" y="5359400"/>
            <a:ext cx="1970965" cy="469900"/>
            <a:chOff x="1886067" y="5359400"/>
            <a:chExt cx="1970965" cy="4699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68CD88-4566-4028-8B60-92C0C18D391D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FFE3A-95D6-4754-A871-816C9A43D90D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FF521D-1A86-44CC-B44E-EEE73C2D4092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5942F7-ABE7-446F-925F-111A1CC99F33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417396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F9D4F-6370-4450-B75D-9102A65E67F8}"/>
              </a:ext>
            </a:extLst>
          </p:cNvPr>
          <p:cNvCxnSpPr>
            <a:cxnSpLocks/>
          </p:cNvCxnSpPr>
          <p:nvPr/>
        </p:nvCxnSpPr>
        <p:spPr>
          <a:xfrm>
            <a:off x="3038828" y="2032000"/>
            <a:ext cx="0" cy="22987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15D43-5AA1-4B13-8FC8-D5C602FF8555}"/>
              </a:ext>
            </a:extLst>
          </p:cNvPr>
          <p:cNvCxnSpPr>
            <a:cxnSpLocks/>
          </p:cNvCxnSpPr>
          <p:nvPr/>
        </p:nvCxnSpPr>
        <p:spPr>
          <a:xfrm flipH="1">
            <a:off x="9234252" y="2032000"/>
            <a:ext cx="1" cy="22987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48E65F9E-1FCA-485E-99DE-3709B38C2A03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FFEFE1-2F2C-46E8-9765-DDD9CF429997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064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F7BDA1F2-D5EC-42EB-9264-6EF2CE6D5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4136D0-2D34-4C63-9FBA-AB2A46677679}"/>
              </a:ext>
            </a:extLst>
          </p:cNvPr>
          <p:cNvSpPr txBox="1"/>
          <p:nvPr/>
        </p:nvSpPr>
        <p:spPr>
          <a:xfrm>
            <a:off x="2221358" y="4838700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CD3606-A0EC-4985-86CC-C5D26591379B}"/>
              </a:ext>
            </a:extLst>
          </p:cNvPr>
          <p:cNvSpPr txBox="1"/>
          <p:nvPr/>
        </p:nvSpPr>
        <p:spPr>
          <a:xfrm>
            <a:off x="8731463" y="483870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EE66C8-6697-4297-BC1C-D3C56E536121}"/>
              </a:ext>
            </a:extLst>
          </p:cNvPr>
          <p:cNvGrpSpPr/>
          <p:nvPr/>
        </p:nvGrpSpPr>
        <p:grpSpPr>
          <a:xfrm>
            <a:off x="2106756" y="5359400"/>
            <a:ext cx="1970965" cy="469900"/>
            <a:chOff x="1886067" y="5359400"/>
            <a:chExt cx="1970965" cy="4699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B110AC2-137E-4140-B2D0-3831B0182801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743FC6-93BD-4944-82D0-A14F9E64095C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22030C-D9BD-4D7D-9E31-81B4A4F9F8AE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1B3FC8-7992-4587-A824-054687E32735}"/>
              </a:ext>
            </a:extLst>
          </p:cNvPr>
          <p:cNvGrpSpPr/>
          <p:nvPr/>
        </p:nvGrpSpPr>
        <p:grpSpPr>
          <a:xfrm>
            <a:off x="8275933" y="5359400"/>
            <a:ext cx="1970965" cy="469900"/>
            <a:chOff x="1886067" y="5359400"/>
            <a:chExt cx="1970965" cy="4699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B2BE37-0B18-4185-9E12-68AB20B1C33C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90B3B7-4921-4B68-8CF2-3B12A3A55F57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8F6165-993A-4F4E-903B-B26F91AA9604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83A104B-F8D9-4DE0-9B07-8516D739C658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1CD6B-B347-4A70-9EDE-57990E3DBDE3}"/>
              </a:ext>
            </a:extLst>
          </p:cNvPr>
          <p:cNvSpPr txBox="1"/>
          <p:nvPr/>
        </p:nvSpPr>
        <p:spPr>
          <a:xfrm>
            <a:off x="7941270" y="1498600"/>
            <a:ext cx="246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Apps &amp; Libraries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F790AA-878C-44CA-A2F2-6BEA88A87FDE}"/>
              </a:ext>
            </a:extLst>
          </p:cNvPr>
          <p:cNvSpPr txBox="1"/>
          <p:nvPr/>
        </p:nvSpPr>
        <p:spPr>
          <a:xfrm>
            <a:off x="1664766" y="1498600"/>
            <a:ext cx="2793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Apps &amp; Libraries</a:t>
            </a:r>
          </a:p>
        </p:txBody>
      </p:sp>
    </p:spTree>
    <p:extLst>
      <p:ext uri="{BB962C8B-B14F-4D97-AF65-F5344CB8AC3E}">
        <p14:creationId xmlns:p14="http://schemas.microsoft.com/office/powerpoint/2010/main" val="49403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1AC996-368E-4445-B06C-1B13AACF7E02}"/>
              </a:ext>
            </a:extLst>
          </p:cNvPr>
          <p:cNvSpPr/>
          <p:nvPr/>
        </p:nvSpPr>
        <p:spPr>
          <a:xfrm>
            <a:off x="3636342" y="2768600"/>
            <a:ext cx="4821857" cy="1473200"/>
          </a:xfrm>
          <a:prstGeom prst="roundRect">
            <a:avLst>
              <a:gd name="adj" fmla="val 6322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0079D6"/>
                </a:solidFill>
              </a:rPr>
              <a:t>Project Reunion APIs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F9D4F-6370-4450-B75D-9102A65E67F8}"/>
              </a:ext>
            </a:extLst>
          </p:cNvPr>
          <p:cNvCxnSpPr>
            <a:cxnSpLocks/>
          </p:cNvCxnSpPr>
          <p:nvPr/>
        </p:nvCxnSpPr>
        <p:spPr>
          <a:xfrm>
            <a:off x="3038828" y="2032000"/>
            <a:ext cx="1501274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15D43-5AA1-4B13-8FC8-D5C602FF8555}"/>
              </a:ext>
            </a:extLst>
          </p:cNvPr>
          <p:cNvCxnSpPr>
            <a:cxnSpLocks/>
          </p:cNvCxnSpPr>
          <p:nvPr/>
        </p:nvCxnSpPr>
        <p:spPr>
          <a:xfrm flipH="1">
            <a:off x="7729870" y="2032000"/>
            <a:ext cx="1504386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2">
            <a:extLst>
              <a:ext uri="{FF2B5EF4-FFF2-40B4-BE49-F238E27FC236}">
                <a16:creationId xmlns:a16="http://schemas.microsoft.com/office/drawing/2014/main" id="{5499F292-6BC0-426C-A1EC-377318263D61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92743A-DAB4-49EF-978E-FDB12568AA1A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064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8596C741-E563-4DCD-9ECB-08E47FB05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CE2FB3-0C7A-41B0-81E0-4CB1F00EFECA}"/>
              </a:ext>
            </a:extLst>
          </p:cNvPr>
          <p:cNvSpPr txBox="1"/>
          <p:nvPr/>
        </p:nvSpPr>
        <p:spPr>
          <a:xfrm>
            <a:off x="2221358" y="4838700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CE80C7-32BD-4729-AD4D-540C76B4B119}"/>
              </a:ext>
            </a:extLst>
          </p:cNvPr>
          <p:cNvSpPr txBox="1"/>
          <p:nvPr/>
        </p:nvSpPr>
        <p:spPr>
          <a:xfrm>
            <a:off x="8731463" y="483870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24D27-CF83-40A4-9F41-DAD40929ED55}"/>
              </a:ext>
            </a:extLst>
          </p:cNvPr>
          <p:cNvGrpSpPr/>
          <p:nvPr/>
        </p:nvGrpSpPr>
        <p:grpSpPr>
          <a:xfrm>
            <a:off x="2106756" y="5359400"/>
            <a:ext cx="1970965" cy="469900"/>
            <a:chOff x="1886067" y="5359400"/>
            <a:chExt cx="1970965" cy="4699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F6CA87-3DD9-4494-AE72-A3279490E319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B1A03E-8CE8-40EE-9C3D-7B9F94465CAB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C8B2BC-5E06-4D91-9BE1-FDB76CF42C50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FD00A3-49B4-45A1-97F3-4A2417779F0D}"/>
              </a:ext>
            </a:extLst>
          </p:cNvPr>
          <p:cNvGrpSpPr/>
          <p:nvPr/>
        </p:nvGrpSpPr>
        <p:grpSpPr>
          <a:xfrm>
            <a:off x="8275933" y="5359400"/>
            <a:ext cx="1970965" cy="469900"/>
            <a:chOff x="1886067" y="5359400"/>
            <a:chExt cx="1970965" cy="4699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9920DE-2FB6-4179-B690-BE7E2A31A6CD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953134-1174-4A7A-8085-332C887F1371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595763-5788-4654-9C18-5555A975DAA5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A3371-9706-4050-863F-46D6FD4375C4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7B746-41D6-452E-A45E-615AA8CCB074}"/>
              </a:ext>
            </a:extLst>
          </p:cNvPr>
          <p:cNvSpPr txBox="1"/>
          <p:nvPr/>
        </p:nvSpPr>
        <p:spPr>
          <a:xfrm>
            <a:off x="7941270" y="1498600"/>
            <a:ext cx="246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Apps &amp; Libraries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1ACA3-F954-4246-A190-EFCC0E3FDB3C}"/>
              </a:ext>
            </a:extLst>
          </p:cNvPr>
          <p:cNvSpPr txBox="1"/>
          <p:nvPr/>
        </p:nvSpPr>
        <p:spPr>
          <a:xfrm>
            <a:off x="1664766" y="1498600"/>
            <a:ext cx="2793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Apps &amp; Libraries</a:t>
            </a:r>
          </a:p>
        </p:txBody>
      </p:sp>
    </p:spTree>
    <p:extLst>
      <p:ext uri="{BB962C8B-B14F-4D97-AF65-F5344CB8AC3E}">
        <p14:creationId xmlns:p14="http://schemas.microsoft.com/office/powerpoint/2010/main" val="246697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163075-B28B-4AC0-844C-DB4E0488C0E0}"/>
              </a:ext>
            </a:extLst>
          </p:cNvPr>
          <p:cNvSpPr/>
          <p:nvPr/>
        </p:nvSpPr>
        <p:spPr>
          <a:xfrm>
            <a:off x="1581149" y="4508500"/>
            <a:ext cx="9029700" cy="1473200"/>
          </a:xfrm>
          <a:prstGeom prst="roundRect">
            <a:avLst>
              <a:gd name="adj" fmla="val 11495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E2BA95B-EF8F-494F-A19E-B7175BA71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25" t="22466" r="68750" b="19617"/>
          <a:stretch/>
        </p:blipFill>
        <p:spPr>
          <a:xfrm>
            <a:off x="5622729" y="5023366"/>
            <a:ext cx="946539" cy="9073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0E8C07-C9CD-49E0-973B-9143B098FC0F}"/>
              </a:ext>
            </a:extLst>
          </p:cNvPr>
          <p:cNvGrpSpPr/>
          <p:nvPr/>
        </p:nvGrpSpPr>
        <p:grpSpPr>
          <a:xfrm>
            <a:off x="3963117" y="3446426"/>
            <a:ext cx="1970965" cy="469900"/>
            <a:chOff x="1886067" y="5359400"/>
            <a:chExt cx="1970965" cy="469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639CDB-68AB-414E-9F12-1B99E69B5C1F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5C1B5-24C9-427D-A728-9EA0617996D3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FEC3DA-2803-4643-892C-900711FF8AE6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rgbClr val="0079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B707C0-FE99-4386-A525-CD9881140ADE}"/>
              </a:ext>
            </a:extLst>
          </p:cNvPr>
          <p:cNvGrpSpPr/>
          <p:nvPr/>
        </p:nvGrpSpPr>
        <p:grpSpPr>
          <a:xfrm>
            <a:off x="8275933" y="5359400"/>
            <a:ext cx="1970965" cy="469900"/>
            <a:chOff x="1886067" y="5359400"/>
            <a:chExt cx="1970965" cy="4699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E5E3B-49E8-45E0-A263-5CB5CA18B2A7}"/>
                </a:ext>
              </a:extLst>
            </p:cNvPr>
            <p:cNvSpPr/>
            <p:nvPr/>
          </p:nvSpPr>
          <p:spPr>
            <a:xfrm>
              <a:off x="1886067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510061-488D-4368-9EFD-40DEEA7468BE}"/>
                </a:ext>
              </a:extLst>
            </p:cNvPr>
            <p:cNvSpPr/>
            <p:nvPr/>
          </p:nvSpPr>
          <p:spPr>
            <a:xfrm>
              <a:off x="2650860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6588A9-0E10-49EC-B834-641B6223AC23}"/>
                </a:ext>
              </a:extLst>
            </p:cNvPr>
            <p:cNvSpPr/>
            <p:nvPr/>
          </p:nvSpPr>
          <p:spPr>
            <a:xfrm>
              <a:off x="3415653" y="5359400"/>
              <a:ext cx="441379" cy="4699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F9D4F-6370-4450-B75D-9102A65E67F8}"/>
              </a:ext>
            </a:extLst>
          </p:cNvPr>
          <p:cNvCxnSpPr>
            <a:cxnSpLocks/>
          </p:cNvCxnSpPr>
          <p:nvPr/>
        </p:nvCxnSpPr>
        <p:spPr>
          <a:xfrm>
            <a:off x="3038828" y="2032000"/>
            <a:ext cx="1501274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15D43-5AA1-4B13-8FC8-D5C602FF8555}"/>
              </a:ext>
            </a:extLst>
          </p:cNvPr>
          <p:cNvCxnSpPr>
            <a:cxnSpLocks/>
          </p:cNvCxnSpPr>
          <p:nvPr/>
        </p:nvCxnSpPr>
        <p:spPr>
          <a:xfrm flipH="1">
            <a:off x="7729870" y="2032000"/>
            <a:ext cx="1504386" cy="108334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004CF76C-921A-4116-9B3C-F06A5E5CECE7}"/>
              </a:ext>
            </a:extLst>
          </p:cNvPr>
          <p:cNvSpPr txBox="1">
            <a:spLocks/>
          </p:cNvSpPr>
          <p:nvPr/>
        </p:nvSpPr>
        <p:spPr>
          <a:xfrm>
            <a:off x="364929" y="317000"/>
            <a:ext cx="10515600" cy="584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Project Reunion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CBBBD3-557C-424D-ABD0-1A6DFCFF16AD}"/>
              </a:ext>
            </a:extLst>
          </p:cNvPr>
          <p:cNvSpPr txBox="1"/>
          <p:nvPr/>
        </p:nvSpPr>
        <p:spPr>
          <a:xfrm>
            <a:off x="7941270" y="1498600"/>
            <a:ext cx="246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Apps &amp; 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6E988-8882-4485-AE81-AF38B1EF9A81}"/>
              </a:ext>
            </a:extLst>
          </p:cNvPr>
          <p:cNvSpPr txBox="1"/>
          <p:nvPr/>
        </p:nvSpPr>
        <p:spPr>
          <a:xfrm>
            <a:off x="1664766" y="1498600"/>
            <a:ext cx="2793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Apps &amp; Libraries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1F45A-0846-4494-A406-C4D2B508829B}"/>
              </a:ext>
            </a:extLst>
          </p:cNvPr>
          <p:cNvSpPr txBox="1"/>
          <p:nvPr/>
        </p:nvSpPr>
        <p:spPr>
          <a:xfrm>
            <a:off x="8731463" y="483870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UWP APIs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6A2CCC-068A-4ACD-B2AF-08E5CB4360E7}"/>
              </a:ext>
            </a:extLst>
          </p:cNvPr>
          <p:cNvSpPr txBox="1"/>
          <p:nvPr/>
        </p:nvSpPr>
        <p:spPr>
          <a:xfrm>
            <a:off x="5259871" y="4692134"/>
            <a:ext cx="150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9D6"/>
                </a:solidFill>
              </a:rPr>
              <a:t>Windows OS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4FDF380-944A-4F3D-8261-B7145E8E7DD0}"/>
              </a:ext>
            </a:extLst>
          </p:cNvPr>
          <p:cNvSpPr/>
          <p:nvPr/>
        </p:nvSpPr>
        <p:spPr>
          <a:xfrm>
            <a:off x="3636342" y="2768600"/>
            <a:ext cx="4821857" cy="1473200"/>
          </a:xfrm>
          <a:prstGeom prst="roundRect">
            <a:avLst>
              <a:gd name="adj" fmla="val 6322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0079D6"/>
                </a:solidFill>
              </a:rPr>
              <a:t>Project Reunion APIs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45DE44-5FE9-4879-BB10-F9519A2E25D3}"/>
              </a:ext>
            </a:extLst>
          </p:cNvPr>
          <p:cNvSpPr txBox="1"/>
          <p:nvPr/>
        </p:nvSpPr>
        <p:spPr>
          <a:xfrm>
            <a:off x="2221358" y="5062063"/>
            <a:ext cx="14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Desktop APIs</a:t>
            </a:r>
          </a:p>
        </p:txBody>
      </p:sp>
    </p:spTree>
    <p:extLst>
      <p:ext uri="{BB962C8B-B14F-4D97-AF65-F5344CB8AC3E}">
        <p14:creationId xmlns:p14="http://schemas.microsoft.com/office/powerpoint/2010/main" val="394013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625</Words>
  <Application>Microsoft Office PowerPoint</Application>
  <PresentationFormat>Widescreen</PresentationFormat>
  <Paragraphs>167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Open Sans</vt:lpstr>
      <vt:lpstr>Segoe UI</vt:lpstr>
      <vt:lpstr>Arial</vt:lpstr>
      <vt:lpstr>Calibri</vt:lpstr>
      <vt:lpstr>Consolas</vt:lpstr>
      <vt:lpstr>Segoe UI Semibold</vt:lpstr>
      <vt:lpstr>Segoe UI Semilight</vt:lpstr>
      <vt:lpstr>-apple-system</vt:lpstr>
      <vt:lpstr>Calibri Light</vt:lpstr>
      <vt:lpstr>1_Office Theme</vt:lpstr>
      <vt:lpstr>3_Office Theme</vt:lpstr>
      <vt:lpstr>2_Office Theme</vt:lpstr>
      <vt:lpstr>Project Reunion 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WinUI 3?</vt:lpstr>
      <vt:lpstr>Demo</vt:lpstr>
      <vt:lpstr>WinUI 3 Features in Reunion 0.5</vt:lpstr>
      <vt:lpstr>Top WinUI 3 future features we are exploring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Miguel Ramos</cp:lastModifiedBy>
  <cp:revision>2</cp:revision>
  <dcterms:created xsi:type="dcterms:W3CDTF">2020-08-18T20:47:27Z</dcterms:created>
  <dcterms:modified xsi:type="dcterms:W3CDTF">2021-03-01T18:45:09Z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